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1"/>
  </p:notesMasterIdLst>
  <p:sldIdLst>
    <p:sldId id="256" r:id="rId2"/>
    <p:sldId id="260" r:id="rId3"/>
    <p:sldId id="264" r:id="rId4"/>
    <p:sldId id="265" r:id="rId5"/>
    <p:sldId id="261" r:id="rId6"/>
    <p:sldId id="263" r:id="rId7"/>
    <p:sldId id="266" r:id="rId8"/>
    <p:sldId id="267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812FF-85AB-4A05-A5B0-152D15815E03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7B748-F133-4E23-BDFC-1D16778BEF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34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17B748-F133-4E23-BDFC-1D16778BEF3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5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15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7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140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11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69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89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06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20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77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65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89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duotone>
              <a:schemeClr val="bg2">
                <a:tint val="75000"/>
                <a:shade val="58000"/>
                <a:satMod val="120000"/>
              </a:schemeClr>
              <a:schemeClr val="bg2">
                <a:tint val="50000"/>
                <a:shade val="96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FEE4783-6CD3-464A-B037-450F69FED358}" type="datetimeFigureOut">
              <a:rPr lang="pl-PL" smtClean="0"/>
              <a:t>22.12.2021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8AADADB-8ACB-44D3-BDA3-D5E99B7C70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69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38DDF-FC8E-42D0-B3DE-CEB3A6474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326" y="1503335"/>
            <a:ext cx="10255347" cy="251072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b="1" dirty="0"/>
              <a:t>Współpraca </a:t>
            </a:r>
            <a:br>
              <a:rPr lang="pl-PL" b="1" dirty="0"/>
            </a:br>
            <a:r>
              <a:rPr lang="pl-PL" b="1" dirty="0"/>
              <a:t>rodzic-nauczyciel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2051FB8-9440-4389-B042-BCCC31707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417" y="4553760"/>
            <a:ext cx="8485163" cy="2145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37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359EE6DA-BB7D-4A4C-A430-E9B67A77C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320" y="2580028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918DD3B-6A78-4531-957B-4043A76AD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54984"/>
            <a:ext cx="10058400" cy="1589410"/>
          </a:xfrm>
        </p:spPr>
        <p:txBody>
          <a:bodyPr/>
          <a:lstStyle/>
          <a:p>
            <a:pPr algn="ctr"/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6C33DD-85A8-417D-97A3-C3040F983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1472339"/>
            <a:ext cx="11825207" cy="50989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>
                <a:effectLst/>
              </a:rPr>
              <a:t>	Trudno nie zgodzić się z I. Krausem, że: </a:t>
            </a:r>
            <a:r>
              <a:rPr lang="pl-PL" b="1" dirty="0">
                <a:effectLst/>
              </a:rPr>
              <a:t>„Cele rodziny i szkoły będą realizowane skuteczniej, jeżeli obie instytucje będą ze sobą współpracowały”.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b="1" dirty="0">
              <a:effectLst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>
                <a:effectLst/>
              </a:rPr>
              <a:t>	Rodzice niewątpliwie mają priorytet w wychowaniu dzieci, dlatego też liczy się ich zdanie w zakresie kierunku wychowania ich dziecka w szkole.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>
              <a:effectLst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</a:t>
            </a:r>
            <a:r>
              <a:rPr lang="pl-PL" dirty="0">
                <a:effectLst/>
              </a:rPr>
              <a:t>Nauczyciel powinien dostrzegać w rodzicach naturalnych sprzymierzeńców w pracy wychowawczej podejmowanej z ich dziećmi i mieć świadomość, że dobry kontakt z domem rodzinnym wychowanków to połowa sukcesu w pracy dydaktyczno-wychowawczej.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pl-PL" dirty="0">
              <a:effectLst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b="1" dirty="0">
                <a:effectLst/>
              </a:rPr>
              <a:t>Współpraca dwóch najważniejszych środowisk wychowawczych dziecka, czyli domu i szkoły jest </a:t>
            </a:r>
            <a:r>
              <a:rPr lang="pl-PL" b="1" u="sng" dirty="0">
                <a:effectLst/>
              </a:rPr>
              <a:t>podstawą prawidłowego rozwoju dziecka.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75087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21E5DC0-2BDF-4BC0-8CB3-40B60E51B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09" y="221044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48C22-0107-49F1-AFF5-B124CB3A1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458" y="450166"/>
            <a:ext cx="11373132" cy="60281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>
                <a:effectLst/>
                <a:latin typeface="Arial" panose="020B0604020202020204" pitchFamily="34" charset="0"/>
              </a:rPr>
              <a:t>	</a:t>
            </a:r>
            <a:r>
              <a:rPr lang="pl-PL" dirty="0">
                <a:effectLst/>
              </a:rPr>
              <a:t>Oczywisty jest zatem fakt, iż sam nauczyciel bez pomocy rodziców nie jest w stanie dobrze poznać ucznia, ani też sam rodzic bez współpracy z nauczycielem nie pomoże dziecku w zaspokojeniu i rozwijaniu jego zainteresowań, wiedzy i umiejętności. Nauczyciele i rodzice mają własny zakres priorytetów, uprawnień i zobowiązań wobec dziecka, jednakże wspólnym obszarem kompetencji jest niewątpliwie jego edukacja i wychowanie.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b="1" u="sng" dirty="0"/>
              <a:t>Wnioski</a:t>
            </a:r>
            <a:r>
              <a:rPr lang="pl-PL" dirty="0"/>
              <a:t>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Rodzice jak i nauczyciele są tak samo ważni w procesie osiągania wspólnego celu jakim jest </a:t>
            </a:r>
            <a:r>
              <a:rPr lang="pl-PL" u="sng" dirty="0">
                <a:solidFill>
                  <a:srgbClr val="FF0000"/>
                </a:solidFill>
              </a:rPr>
              <a:t>dobro dziecka.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N</a:t>
            </a:r>
            <a:r>
              <a:rPr lang="pl-PL" dirty="0">
                <a:effectLst/>
              </a:rPr>
              <a:t>auczyciele nie powinni decydować za rodziców, jak powinni wychowywać swoje dziecko, a rodzice nie powinni wchodzić w kompetencje zawodowe nauczycieli i kontrolować ich merytorycznej pracy.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56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1F2F62FA-D8D6-4613-A6A4-7A4969DEE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7" y="5430129"/>
            <a:ext cx="11680477" cy="118168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Rys. 1 Powyżej w sposób obrazowy zaprezentowano poszczególne kompetencje w relacji rodzic – nauczyciel oraz obszar ich współpracy.</a:t>
            </a: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5A6B4DC7-9E5B-45FF-B870-EA79B7057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34" y="450166"/>
            <a:ext cx="10740331" cy="4979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947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0D7E-AD29-4F30-8F3B-837B33FC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23556"/>
            <a:ext cx="12304542" cy="1448972"/>
          </a:xfrm>
        </p:spPr>
        <p:txBody>
          <a:bodyPr/>
          <a:lstStyle/>
          <a:p>
            <a:pPr algn="ctr"/>
            <a:r>
              <a:rPr lang="pl-PL" dirty="0"/>
              <a:t>ZASADY Dobrej współpracy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4018F6-9947-4C57-9FCF-85F52255F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4062"/>
            <a:ext cx="12192000" cy="602800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>
                <a:effectLst/>
                <a:latin typeface="Arial" panose="020B0604020202020204" pitchFamily="34" charset="0"/>
              </a:rPr>
              <a:t>	</a:t>
            </a:r>
            <a:r>
              <a:rPr lang="pl-PL" dirty="0">
                <a:latin typeface="Arial" panose="020B0604020202020204" pitchFamily="34" charset="0"/>
              </a:rPr>
              <a:t>W</a:t>
            </a:r>
            <a:r>
              <a:rPr lang="pl-PL" dirty="0">
                <a:effectLst/>
                <a:latin typeface="Arial" panose="020B0604020202020204" pitchFamily="34" charset="0"/>
              </a:rPr>
              <a:t>spółpraca rodzic–nauczyciel </a:t>
            </a:r>
            <a:r>
              <a:rPr lang="pl-PL" u="sng" dirty="0">
                <a:effectLst/>
                <a:latin typeface="Arial" panose="020B0604020202020204" pitchFamily="34" charset="0"/>
              </a:rPr>
              <a:t>wymaga zastosowania przez obie strony </a:t>
            </a:r>
            <a:r>
              <a:rPr lang="pl-PL" dirty="0">
                <a:effectLst/>
                <a:latin typeface="Arial" panose="020B0604020202020204" pitchFamily="34" charset="0"/>
              </a:rPr>
              <a:t>określonych zasad, aby wzajemna relacja przebiegała bezproblemowo i przyniosła pozytywne korzyści rodzicom, nauczycielom </a:t>
            </a:r>
            <a:br>
              <a:rPr lang="pl-PL" dirty="0">
                <a:effectLst/>
                <a:latin typeface="Arial" panose="020B0604020202020204" pitchFamily="34" charset="0"/>
              </a:rPr>
            </a:br>
            <a:r>
              <a:rPr lang="pl-PL" dirty="0">
                <a:effectLst/>
                <a:latin typeface="Arial" panose="020B0604020202020204" pitchFamily="34" charset="0"/>
              </a:rPr>
              <a:t>i uczniom.</a:t>
            </a:r>
            <a:endParaRPr lang="pl-PL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1. Zasada wzajemnego zaufania (atmosfera życzliwości);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pl-PL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2. Zasada wzajemnego uzupełniania się (niezastępowania się nawzajem);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3.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Z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asada akceptacji drugiego człowieka (nie tylko tolerancji);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4.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Z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asada wzajemnej lojalności (główna cecha partnerstwa budująca zaufanie);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5.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Z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asada jedności działania (osiąganie porozumienia, wspólne decyzje);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6. </a:t>
            </a: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Z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asada wielostronnego przepływu informacji (wzajemne poznanie);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pl-PL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7. Zasada aktywnego i systematycznego działania (ciągłe możliwe zaangażowanie);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pl-PL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8. 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Zasada pozytywnej motywacji (chętny udział obu stron);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</a:rPr>
              <a:t>9. Z</a:t>
            </a:r>
            <a:r>
              <a:rPr lang="pl-PL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asada partnerstwa (obie strony są równie ważne).</a:t>
            </a:r>
            <a:endParaRPr lang="pl-PL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4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BC6AFB-B4DA-425C-A345-D3DE77D4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7" y="131736"/>
            <a:ext cx="10734693" cy="132510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Kto zatem zyskuje na dobrej współpracy?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AC03D7-4CC5-4343-9195-64E475384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459" y="1456841"/>
            <a:ext cx="11468744" cy="526942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b="1" u="sng" dirty="0"/>
              <a:t>Zyskuje uczeń.</a:t>
            </a:r>
            <a:endParaRPr lang="pl-PL" u="sng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Badania pokazują, że jeśli rodzic jest zaangażowany w proces edukacji dziecka i ma stały kontakt ze szkołą, wyniki ucznia są lepsze w stosunku do sytuacji, gdy postawa rodzica jest bierna i roszczeniowa. Wzrasta jego motywacja do nauki, poprawia się jego zachowanie i ogólne nastawienie do szkoły.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l-PL" b="1" u="sng" dirty="0"/>
              <a:t>Zyskuje rodzic.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Rodzic, który wspólnie z nauczycielem poszukuje rozwiązań trudnej sytuacji chętniej angażuje się w życie szkoły, ma poczucie, że jego dziecko jest w „dobrych rękach”.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pl-PL" b="1" u="sng" dirty="0"/>
              <a:t>Zyskuje nauczyciel.</a:t>
            </a:r>
            <a:endParaRPr lang="pl-PL" b="1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Przede wszystkim dostaje wsparcie od rodzica. Co więcej, wiedza na temat środowiska rodzinnego, problemów zdrowotnych, czy innych problemów może ułatwić nauczycielowi dostosowanie wymagań i zrozumieć zachowanie dziecka.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0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21A0C-095C-4553-9989-FC6D6FE6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59" y="0"/>
            <a:ext cx="11670224" cy="2093976"/>
          </a:xfrm>
        </p:spPr>
        <p:txBody>
          <a:bodyPr/>
          <a:lstStyle/>
          <a:p>
            <a:pPr algn="ctr"/>
            <a:r>
              <a:rPr lang="pl-PL" dirty="0"/>
              <a:t>Jak nauczyciel może pomóc w budowaniu efektywnej współpracy?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49D2B0-6B58-4A4C-9817-8934AB5E2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36" y="2093977"/>
            <a:ext cx="11003796" cy="4764024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Budować poczucie ważności roli rodzica.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Traktować rodzica jako sprzymierzeńca.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Podkreślać znaczenie otwartej z dyskusji z szacunkiem, bez wrogości ani uległości w kontakcie.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Budować poczucie wsparcia względem rodzica. Dbać o dobry kontakt.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Szukać wspólnych rozwiązań problemu ucznia z rodzicem.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l-PL" dirty="0"/>
              <a:t>Zaakceptować fakt, że rodzic jest ekspertem w wychowaniu własnego dziecka. Nie narzucać gotowych rozwiązań wychowawczych, ale prezentować inne możliwości celem podniesienia kompetencji wychowawczych rodziców.</a:t>
            </a:r>
          </a:p>
        </p:txBody>
      </p:sp>
    </p:spTree>
    <p:extLst>
      <p:ext uri="{BB962C8B-B14F-4D97-AF65-F5344CB8AC3E}">
        <p14:creationId xmlns:p14="http://schemas.microsoft.com/office/powerpoint/2010/main" val="48070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1D70DB-2D0F-4697-8E49-5EE237D68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57" y="484632"/>
            <a:ext cx="11484245" cy="12356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Jak RODZIC może pomóc w budowaniu efektywnej współpracy?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8FD97-8E19-4D50-8C14-068C3DA3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7" y="1952785"/>
            <a:ext cx="11654726" cy="4602997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Dokładnie badać możliwości i trudności pracy szkolnej.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Przyjąć postawę otwartości wobec tego, co mówi nauczyciel, aby lepiej poznać swoje dziecko w realiach szkolnych.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Dokonywać obiektywnej oceny własnego dziecka z uwzględnieniem, że możliwe jest, iż dziecko w sytuacjach szkolnych zachowuje się inaczej niż w domu.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Dążyć do wspólnego poszukiwania rozwiązań, bez obarczania winą którejkolwiek ze stron.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Pracować nad własnymi kompetencjami rodzicielskimi, jeśli sytuacja tego wymaga.</a:t>
            </a:r>
          </a:p>
          <a:p>
            <a:pPr marL="457200" indent="-457200" algn="ctr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dirty="0"/>
              <a:t> Dbać o dobry kontakt z nauczycielem, który też chce dobra dziecka.</a:t>
            </a:r>
          </a:p>
        </p:txBody>
      </p:sp>
    </p:spTree>
    <p:extLst>
      <p:ext uri="{BB962C8B-B14F-4D97-AF65-F5344CB8AC3E}">
        <p14:creationId xmlns:p14="http://schemas.microsoft.com/office/powerpoint/2010/main" val="14536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9C03A3-73ED-4947-82DD-A8A9E231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10058400" cy="1317356"/>
          </a:xfrm>
        </p:spPr>
        <p:txBody>
          <a:bodyPr/>
          <a:lstStyle/>
          <a:p>
            <a:pPr algn="ctr"/>
            <a:r>
              <a:rPr lang="pl-PL" dirty="0"/>
              <a:t>Podsumowanie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D711F3-7AFA-471E-84AB-6CC16783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66" y="1317357"/>
            <a:ext cx="11267267" cy="53934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Współpraca rodzice-nauczyciele jest gwarancją sukcesu dziecka. </a:t>
            </a:r>
            <a:r>
              <a:rPr lang="pl-PL" dirty="0">
                <a:effectLst/>
              </a:rPr>
              <a:t>Współpraca ta musi opierać się na wzajemnym szacunku, świadomości roli, jaką sprawuje rodzic nad swoim dzieckiem oraz roli nauczyciela, któremu je powierza. Obie strony muszą traktować siebie partnersko, podchodzić z zaufaniem i życzliwością bo tylko wtedy istnieje szansa uformowania dobrego, mądrego i wrażliwego </a:t>
            </a:r>
            <a:r>
              <a:rPr lang="pl-PL">
                <a:effectLst/>
              </a:rPr>
              <a:t>młodego człowieka.</a:t>
            </a:r>
            <a:endParaRPr lang="pl-PL" dirty="0">
              <a:effectLst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Dziękuję.</a:t>
            </a: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Grażyna Dąbrowska – psycholog szkolny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C95F239-0450-499F-8E7E-B26CE8178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501" y="4014061"/>
            <a:ext cx="2337253" cy="2603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0935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TM03090434[[fn=Drewniana czcionka]]</Template>
  <TotalTime>191</TotalTime>
  <Words>758</Words>
  <Application>Microsoft Office PowerPoint</Application>
  <PresentationFormat>Panoramiczny</PresentationFormat>
  <Paragraphs>59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Wingdings</vt:lpstr>
      <vt:lpstr>Drewniana czcionka</vt:lpstr>
      <vt:lpstr>Współpraca  rodzic-nauczyciel</vt:lpstr>
      <vt:lpstr>Wstęp</vt:lpstr>
      <vt:lpstr>Prezentacja programu PowerPoint</vt:lpstr>
      <vt:lpstr>Prezentacja programu PowerPoint</vt:lpstr>
      <vt:lpstr>ZASADY Dobrej współpracy</vt:lpstr>
      <vt:lpstr>Kto zatem zyskuje na dobrej współpracy?</vt:lpstr>
      <vt:lpstr>Jak nauczyciel może pomóc w budowaniu efektywnej współpracy?</vt:lpstr>
      <vt:lpstr>Jak RODZIC może pomóc w budowaniu efektywnej współpracy?</vt:lpstr>
      <vt:lpstr>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Współpraca  rodzic-nauczyciel</dc:title>
  <dc:creator>GRAŻYNA DABROWSKA</dc:creator>
  <cp:lastModifiedBy>GRAŻYNA DABROWSKA</cp:lastModifiedBy>
  <cp:revision>12</cp:revision>
  <dcterms:created xsi:type="dcterms:W3CDTF">2021-12-21T09:15:30Z</dcterms:created>
  <dcterms:modified xsi:type="dcterms:W3CDTF">2021-12-22T09:22:31Z</dcterms:modified>
</cp:coreProperties>
</file>