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2" r:id="rId3"/>
    <p:sldId id="257" r:id="rId4"/>
    <p:sldId id="263" r:id="rId5"/>
    <p:sldId id="264" r:id="rId6"/>
    <p:sldId id="265" r:id="rId7"/>
    <p:sldId id="266" r:id="rId8"/>
    <p:sldId id="267" r:id="rId9"/>
    <p:sldId id="269" r:id="rId10"/>
    <p:sldId id="259" r:id="rId11"/>
    <p:sldId id="270" r:id="rId12"/>
    <p:sldId id="271" r:id="rId13"/>
    <p:sldId id="261" r:id="rId14"/>
    <p:sldId id="272" r:id="rId15"/>
    <p:sldId id="273" r:id="rId16"/>
    <p:sldId id="274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20T21:55:08.32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20T21:55:08.65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76AE5-36E0-479E-A5BC-F53B9D9DA2F5}" type="datetimeFigureOut">
              <a:rPr lang="pl-PL" smtClean="0"/>
              <a:t>24.11.2021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FCF69-26DF-42E4-82B1-690B1B522B8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88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76AE5-36E0-479E-A5BC-F53B9D9DA2F5}" type="datetimeFigureOut">
              <a:rPr lang="pl-PL" smtClean="0"/>
              <a:t>24.11.2021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FCF69-26DF-42E4-82B1-690B1B522B8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6323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76AE5-36E0-479E-A5BC-F53B9D9DA2F5}" type="datetimeFigureOut">
              <a:rPr lang="pl-PL" smtClean="0"/>
              <a:t>24.11.2021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FCF69-26DF-42E4-82B1-690B1B522B8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7481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76AE5-36E0-479E-A5BC-F53B9D9DA2F5}" type="datetimeFigureOut">
              <a:rPr lang="pl-PL" smtClean="0"/>
              <a:t>24.11.2021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FCF69-26DF-42E4-82B1-690B1B522B87}" type="slidenum">
              <a:rPr lang="pl-PL" smtClean="0"/>
              <a:t>‹#›</a:t>
            </a:fld>
            <a:endParaRPr lang="pl-PL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87267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76AE5-36E0-479E-A5BC-F53B9D9DA2F5}" type="datetimeFigureOut">
              <a:rPr lang="pl-PL" smtClean="0"/>
              <a:t>24.11.2021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FCF69-26DF-42E4-82B1-690B1B522B8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31508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76AE5-36E0-479E-A5BC-F53B9D9DA2F5}" type="datetimeFigureOut">
              <a:rPr lang="pl-PL" smtClean="0"/>
              <a:t>24.11.2021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FCF69-26DF-42E4-82B1-690B1B522B8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73242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76AE5-36E0-479E-A5BC-F53B9D9DA2F5}" type="datetimeFigureOut">
              <a:rPr lang="pl-PL" smtClean="0"/>
              <a:t>24.11.2021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FCF69-26DF-42E4-82B1-690B1B522B8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2787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76AE5-36E0-479E-A5BC-F53B9D9DA2F5}" type="datetimeFigureOut">
              <a:rPr lang="pl-PL" smtClean="0"/>
              <a:t>24.11.2021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FCF69-26DF-42E4-82B1-690B1B522B8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46432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76AE5-36E0-479E-A5BC-F53B9D9DA2F5}" type="datetimeFigureOut">
              <a:rPr lang="pl-PL" smtClean="0"/>
              <a:t>24.11.2021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FCF69-26DF-42E4-82B1-690B1B522B8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06262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76AE5-36E0-479E-A5BC-F53B9D9DA2F5}" type="datetimeFigureOut">
              <a:rPr lang="pl-PL" smtClean="0"/>
              <a:t>24.11.2021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FCF69-26DF-42E4-82B1-690B1B522B8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7456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76AE5-36E0-479E-A5BC-F53B9D9DA2F5}" type="datetimeFigureOut">
              <a:rPr lang="pl-PL" smtClean="0"/>
              <a:t>24.11.2021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FCF69-26DF-42E4-82B1-690B1B522B8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62187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76AE5-36E0-479E-A5BC-F53B9D9DA2F5}" type="datetimeFigureOut">
              <a:rPr lang="pl-PL" smtClean="0"/>
              <a:t>24.11.2021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FCF69-26DF-42E4-82B1-690B1B522B8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876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76AE5-36E0-479E-A5BC-F53B9D9DA2F5}" type="datetimeFigureOut">
              <a:rPr lang="pl-PL" smtClean="0"/>
              <a:t>24.11.2021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FCF69-26DF-42E4-82B1-690B1B522B8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6067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76AE5-36E0-479E-A5BC-F53B9D9DA2F5}" type="datetimeFigureOut">
              <a:rPr lang="pl-PL" smtClean="0"/>
              <a:t>24.11.2021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FCF69-26DF-42E4-82B1-690B1B522B8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7602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76AE5-36E0-479E-A5BC-F53B9D9DA2F5}" type="datetimeFigureOut">
              <a:rPr lang="pl-PL" smtClean="0"/>
              <a:t>24.11.2021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FCF69-26DF-42E4-82B1-690B1B522B8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3917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76AE5-36E0-479E-A5BC-F53B9D9DA2F5}" type="datetimeFigureOut">
              <a:rPr lang="pl-PL" smtClean="0"/>
              <a:t>24.11.2021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FCF69-26DF-42E4-82B1-690B1B522B8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7419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76AE5-36E0-479E-A5BC-F53B9D9DA2F5}" type="datetimeFigureOut">
              <a:rPr lang="pl-PL" smtClean="0"/>
              <a:t>24.11.2021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FCF69-26DF-42E4-82B1-690B1B522B8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6316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76AE5-36E0-479E-A5BC-F53B9D9DA2F5}" type="datetimeFigureOut">
              <a:rPr lang="pl-PL" smtClean="0"/>
              <a:t>24.11.2021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FCF69-26DF-42E4-82B1-690B1B522B8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6001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9376AE5-36E0-479E-A5BC-F53B9D9DA2F5}" type="datetimeFigureOut">
              <a:rPr lang="pl-PL" smtClean="0"/>
              <a:t>24.11.2021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F8FCF69-26DF-42E4-82B1-690B1B522B8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1621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ebp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5" Type="http://schemas.openxmlformats.org/officeDocument/2006/relationships/customXml" Target="../ink/ink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4EAFECA6-9C55-46EB-9646-F247C3425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143" y="3101924"/>
            <a:ext cx="6457071" cy="3003453"/>
          </a:xfrm>
          <a:prstGeom prst="ellipse">
            <a:avLst/>
          </a:prstGeom>
          <a:ln>
            <a:noFill/>
          </a:ln>
          <a:effectLst>
            <a:glow rad="1905000">
              <a:schemeClr val="tx1">
                <a:lumMod val="85000"/>
                <a:lumOff val="15000"/>
                <a:alpha val="40000"/>
              </a:schemeClr>
            </a:glow>
            <a:softEdge rad="112500"/>
          </a:effec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BBCEF65C-B98F-4E09-BB3A-7E7E62AC12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752623"/>
            <a:ext cx="12191999" cy="1357531"/>
          </a:xfrm>
        </p:spPr>
        <p:txBody>
          <a:bodyPr>
            <a:normAutofit/>
          </a:bodyPr>
          <a:lstStyle/>
          <a:p>
            <a:r>
              <a:rPr lang="pl-PL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Zdrowie psychiczne dzieci i młodzieży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221C3A8-EB04-46B9-8A90-8A84494363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3840" y="2222695"/>
            <a:ext cx="11948160" cy="3882683"/>
          </a:xfrm>
        </p:spPr>
        <p:txBody>
          <a:bodyPr>
            <a:normAutofit/>
          </a:bodyPr>
          <a:lstStyle/>
          <a:p>
            <a:r>
              <a:rPr lang="pl-PL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„Depresja TO CHOROBA, KTÓRA NIE PATRZY NA WIEK”.</a:t>
            </a:r>
          </a:p>
        </p:txBody>
      </p:sp>
    </p:spTree>
    <p:extLst>
      <p:ext uri="{BB962C8B-B14F-4D97-AF65-F5344CB8AC3E}">
        <p14:creationId xmlns:p14="http://schemas.microsoft.com/office/powerpoint/2010/main" val="3575877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FB73320-7F11-4A46-B28C-FC764142B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 reagować na objawy pogarszającego się nastroju?</a:t>
            </a:r>
            <a:b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Postawa akceptacji w praktyce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6184BD6-D2C0-44DA-B6CB-DF241105F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626" y="2504048"/>
            <a:ext cx="11352626" cy="419217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pl-PL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Ważne jest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autentyczne zainteresowanie, intencja pomocy, chęć wysłuchania i zrozumienia –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jest to możliwe poprzez przyjęcie perspektywy dziecka</a:t>
            </a:r>
          </a:p>
          <a:p>
            <a:pPr marL="0" indent="0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Powiedz:</a:t>
            </a:r>
          </a:p>
          <a:p>
            <a:pPr marL="457200" indent="-457200">
              <a:buAutoNum type="arabicPeriod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Wierzę ci….</a:t>
            </a:r>
          </a:p>
          <a:p>
            <a:pPr marL="457200" indent="-457200">
              <a:buAutoNum type="arabicPeriod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 jesteś winien temu co się dzieje….</a:t>
            </a:r>
          </a:p>
          <a:p>
            <a:pPr marL="457200" indent="-457200">
              <a:buAutoNum type="arabicPeriod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Dziękuję, że mi o tym mówisz….</a:t>
            </a:r>
          </a:p>
          <a:p>
            <a:pPr marL="457200" indent="-457200">
              <a:buAutoNum type="arabicPeriod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Czasem tak się zdarza, że pojawiają się problemy….</a:t>
            </a:r>
          </a:p>
          <a:p>
            <a:pPr marL="457200" indent="-457200">
              <a:buAutoNum type="arabicPeriod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Jestem przy tobie…</a:t>
            </a:r>
          </a:p>
          <a:p>
            <a:pPr marL="457200" indent="-457200">
              <a:buAutoNum type="arabicPeriod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Chce ci pomóc….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457200" indent="-457200">
              <a:buAutoNum type="arabicPeriod"/>
            </a:pPr>
            <a:endParaRPr lang="pl-PL" dirty="0"/>
          </a:p>
          <a:p>
            <a:pPr marL="457200" indent="-457200">
              <a:buAutoNum type="arabicPeriod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35026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AC291BD-4731-47CF-87C6-39B2BB1BB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Gdy dziecko jest chore…..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A814AF3-1792-49BC-BD14-C42E70861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Depresja to choroba, która psuje relacje pomiędzy ludźmi. Dopóki Twoje dziecko nie wyzdrowieje to Ty głównie odpowiadasz za to, co dzieje się między wami.</a:t>
            </a:r>
          </a:p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Zaakceptuj (uwierz), że to choroba, a nie złe zachowanie.</a:t>
            </a:r>
          </a:p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Chore osoby traktujemy trochę inaczej niż zdrowe – często do czasu wyzdrowienia zwalniamy je z pewnych obowiązków. Jeżeli twoje dziecko jest chore, możesz mu/jej trochę odpuścić, do czasu wyzdrowienia.</a:t>
            </a:r>
          </a:p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Drażliwość jest typowym objawem depresji - to taki nastoletni odpowiednik smutku. Nie przykładaj do niej zbyt dużej wagi i staraj się ignorować.</a:t>
            </a:r>
          </a:p>
        </p:txBody>
      </p:sp>
    </p:spTree>
    <p:extLst>
      <p:ext uri="{BB962C8B-B14F-4D97-AF65-F5344CB8AC3E}">
        <p14:creationId xmlns:p14="http://schemas.microsoft.com/office/powerpoint/2010/main" val="3305465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697FD65-E15A-45D9-B03A-96294E4C5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5" y="478303"/>
            <a:ext cx="10364452" cy="5312898"/>
          </a:xfrm>
        </p:spPr>
        <p:txBody>
          <a:bodyPr/>
          <a:lstStyle/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Pogorszenie wyników w nauce to typowa konsekwencja depresji – spadku nastroju, trudności w koncentracji, poczucia, że nic nie może się udać. Twierdzenie, że Twoje dziecko jest po prostu leniwe jest dla niego bardzo krzywdzące. </a:t>
            </a:r>
          </a:p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Nastolatek z depresją, podobnie jak z zapaleniem płuc czy cukrzycą może nie być w stanie wykonać wielu swoich zadań i obowiązków. Nawet jeśli uda jej/mu się zmobilizować zazwyczaj osiąga słabsze rezultaty. Dlatego chwal ją/go za każdy, najdrobniejszy sukces.</a:t>
            </a:r>
          </a:p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Krytyka nie motywuje, a często pomaga zrezygnować z walki i przestać wierzyć w wyzdrowienie. Jeżeli chcesz pomóc swojemu dziecku, nie krytykuj go/jej.</a:t>
            </a:r>
          </a:p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Depresja to choroba, którą się leczy jakiś czas. Dlatego powstrzymaj swoją (naturalną) chęć osiągania szybkich zmian. </a:t>
            </a:r>
          </a:p>
        </p:txBody>
      </p:sp>
    </p:spTree>
    <p:extLst>
      <p:ext uri="{BB962C8B-B14F-4D97-AF65-F5344CB8AC3E}">
        <p14:creationId xmlns:p14="http://schemas.microsoft.com/office/powerpoint/2010/main" val="3247383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A6F8EB8-716D-476C-8034-FBFB34376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-168811"/>
            <a:ext cx="10874951" cy="2383506"/>
          </a:xfrm>
        </p:spPr>
        <p:txBody>
          <a:bodyPr/>
          <a:lstStyle/>
          <a:p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Gdzie szukać wsparcia i pomocy?</a:t>
            </a:r>
            <a:b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DIAGNOZA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FA5B723-FB42-46DA-BE12-52D5E81050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5" y="1885071"/>
            <a:ext cx="10364452" cy="4515729"/>
          </a:xfrm>
        </p:spPr>
        <p:txBody>
          <a:bodyPr>
            <a:normAutofit fontScale="85000" lnSpcReduction="10000"/>
          </a:bodyPr>
          <a:lstStyle/>
          <a:p>
            <a:pPr marL="457200" indent="-457200" algn="just">
              <a:buAutoNum type="arabicPeriod"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Depresja jest zaburzeniem psychicznym diagnozowanym przez lekarza </a:t>
            </a:r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psychiatrę DZIECIĘCEGO:</a:t>
            </a:r>
          </a:p>
          <a:p>
            <a:pPr marL="0" indent="0" algn="just">
              <a:buNone/>
            </a:pP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i</a:t>
            </a:r>
            <a:r>
              <a:rPr lang="pl-PL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nstytut Diagnostyki, Opiniodawstwa i Pomocy Psychologicznej w Nowym Sączu </a:t>
            </a:r>
          </a:p>
          <a:p>
            <a:pPr algn="just">
              <a:buFontTx/>
              <a:buChar char="-"/>
            </a:pP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„SERDECZNE” CENTRUM PSYCHOTERAPII W NOWYM SĄCZU</a:t>
            </a:r>
          </a:p>
          <a:p>
            <a:pPr algn="just">
              <a:buFontTx/>
              <a:buChar char="-"/>
            </a:pP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Poradnia zdrowia psychicznego dla dzieci i młodzieży w nowym sączu</a:t>
            </a:r>
          </a:p>
          <a:p>
            <a:pPr algn="just">
              <a:buFontTx/>
              <a:buChar char="-"/>
            </a:pP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Poradnia zdrowia psychicznego dla dzieci i młodzieży w LIMANOWEJ</a:t>
            </a:r>
          </a:p>
          <a:p>
            <a:pPr algn="just">
              <a:buFontTx/>
              <a:buChar char="-"/>
            </a:pPr>
            <a:r>
              <a:rPr lang="pl-PL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Poradnia Zdrowia Psychicznego Wojewódzkiego Specjalistycznego Szpitala Dziecięcego im.  Św. Ludwika w Krakowie</a:t>
            </a:r>
          </a:p>
          <a:p>
            <a:pPr algn="just">
              <a:buFontTx/>
              <a:buChar char="-"/>
            </a:pPr>
            <a:r>
              <a:rPr lang="pl-PL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UNIWERSYTECKI SZPITAL DZIECIĘCY – PORADNIA PSYCHIATRYCZNA – w krakowie</a:t>
            </a:r>
          </a:p>
          <a:p>
            <a:pPr algn="just">
              <a:buFontTx/>
              <a:buChar char="-"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1480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0D7B05F-B9A3-4816-9206-10195ED8B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"/>
            <a:ext cx="10364451" cy="1814731"/>
          </a:xfrm>
        </p:spPr>
        <p:txBody>
          <a:bodyPr/>
          <a:lstStyle/>
          <a:p>
            <a:r>
              <a:rPr lang="pl-PL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konsultacje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0F4D25-6770-4DEA-AB56-32C60749A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5" y="1533379"/>
            <a:ext cx="10364452" cy="4257822"/>
          </a:xfrm>
        </p:spPr>
        <p:txBody>
          <a:bodyPr/>
          <a:lstStyle/>
          <a:p>
            <a:pPr algn="just">
              <a:buFontTx/>
              <a:buChar char="-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Psycholog lub pedagog szkolny</a:t>
            </a:r>
          </a:p>
          <a:p>
            <a:pPr algn="just">
              <a:buFontTx/>
              <a:buChar char="-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Powiatowa poradnia psychologiczno-pedagogiczna w nowym sączu</a:t>
            </a:r>
          </a:p>
          <a:p>
            <a:pPr algn="just">
              <a:buFontTx/>
              <a:buChar char="-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OŚRODEK INTERWENCJI KRYZYSOWEJ W NOWYM SĄCZU</a:t>
            </a:r>
          </a:p>
          <a:p>
            <a:pPr algn="just">
              <a:buFontTx/>
              <a:buChar char="-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POWIATOWE CENTRUM POMOCY RODZINIE W NOWYM SĄCZU</a:t>
            </a:r>
          </a:p>
          <a:p>
            <a:pPr algn="just">
              <a:buFontTx/>
              <a:buChar char="-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Specjalistyczna poradnia psychologiczno-pedagogiczna dla dzieci </a:t>
            </a:r>
            <a:b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młodzieży w nowym sączu</a:t>
            </a:r>
          </a:p>
          <a:p>
            <a:pPr algn="just">
              <a:buFontTx/>
              <a:buChar char="-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OŚRODEK ŚRODOWISKOWEJ OPIEKI PSYCHOLOGICZNEJ </a:t>
            </a:r>
            <a:b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PSYCHOTERAPEUTYCZNEJ DLA DZIECI I MŁODZIEŻY W GRYBOWIE</a:t>
            </a:r>
          </a:p>
          <a:p>
            <a:pPr algn="just">
              <a:buFontTx/>
              <a:buChar char="-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GABINETY PRYWATNE</a:t>
            </a:r>
          </a:p>
          <a:p>
            <a:pPr>
              <a:buFontTx/>
              <a:buChar char="-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229860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F039052-AB9E-4211-A8DC-6D31A52C7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Kontakt telefoniczny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817C7E4-CF94-49AC-ABDA-124DD09F5C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6" y="2367093"/>
            <a:ext cx="11915335" cy="3424107"/>
          </a:xfrm>
        </p:spPr>
        <p:txBody>
          <a:bodyPr/>
          <a:lstStyle/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Antydepresyjny Telefon Zaufania FUNDACJA ITAKA TEL: 22 654 40 41</a:t>
            </a:r>
          </a:p>
          <a:p>
            <a:pPr algn="just"/>
            <a:r>
              <a:rPr lang="pl-PL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Antydepresyjny Telefon Forum Przeciw Depresji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tel. 22 594 91 00</a:t>
            </a:r>
          </a:p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Telefoniczna Pierwsza Pomoc Psychologiczna </a:t>
            </a:r>
            <a:r>
              <a:rPr lang="de-D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tel. 22 425 98 48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Całodobowa bezpłatna infolinia dla dzieci, młodzieży, rodziców i nauczycieli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tel. 800 080 222</a:t>
            </a:r>
          </a:p>
          <a:p>
            <a:pPr algn="just"/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7903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C994C7D-0AD5-4370-80B4-CBC81B003D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4" y="655320"/>
            <a:ext cx="11080105" cy="5684519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pl-PL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pl-P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Dziękuję.</a:t>
            </a:r>
          </a:p>
          <a:p>
            <a:pPr marL="0" indent="0" algn="r">
              <a:buNone/>
            </a:pPr>
            <a:endParaRPr lang="pl-PL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FC183F4-8EA4-4E66-B240-5F3B55FE51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36" y="763905"/>
            <a:ext cx="7281224" cy="543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030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0C11C7-E08D-43CC-94B7-7F093AF9C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"/>
            <a:ext cx="10364451" cy="2214694"/>
          </a:xfrm>
        </p:spPr>
        <p:txBody>
          <a:bodyPr/>
          <a:lstStyle/>
          <a:p>
            <a:pPr algn="l"/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fAKTY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7686658-1F1E-4E0C-92EF-9E7D3BEF39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354" y="1758463"/>
            <a:ext cx="11605846" cy="4481020"/>
          </a:xfrm>
        </p:spPr>
        <p:txBody>
          <a:bodyPr>
            <a:normAutofit/>
          </a:bodyPr>
          <a:lstStyle/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depresję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choruje na świecie około 350 mln ludzi. W Polsce stanowi 3-4% wszystkich występujących zaburzeń psychicznych, a cierpi na nią prawdopodobnie około 1,5 mln osób.</a:t>
            </a:r>
          </a:p>
          <a:p>
            <a:pPr algn="just"/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Depresję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stwierdza się u 2%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dzieci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(dotyka ona równie często dziewczynki i chłopców) oraz nawet u 8% nastolatków (częściej chorują dziewczęta).</a:t>
            </a:r>
          </a:p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PANDEMIA COVID-19 ISTOTNIE POGORSZYŁA STAN PSYCHICZNY WIELU DOROSŁYCH, DZIECI I MŁODZIEZY.</a:t>
            </a:r>
          </a:p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Według policyjnych statystyk tylko w 2020 roku aż 107 polskich nastolatków odebrało sobie życie, a 843 podjęło próbę samobójczą.</a:t>
            </a:r>
          </a:p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NAJMŁODSZE DZIECKO ZE ZDIAGNOZOWANĄ DEPRESJĄ MIAŁO 2 LATA.</a:t>
            </a:r>
          </a:p>
        </p:txBody>
      </p:sp>
    </p:spTree>
    <p:extLst>
      <p:ext uri="{BB962C8B-B14F-4D97-AF65-F5344CB8AC3E}">
        <p14:creationId xmlns:p14="http://schemas.microsoft.com/office/powerpoint/2010/main" val="1959538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073A2F0-06FA-4AC8-BBA2-501E9EDF0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0505"/>
            <a:ext cx="10515600" cy="5078437"/>
          </a:xfrm>
        </p:spPr>
        <p:txBody>
          <a:bodyPr/>
          <a:lstStyle/>
          <a:p>
            <a:pPr algn="ctr"/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E5165865-C838-43D5-BB81-5D96BCB4DA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7DD2BD72-1183-4667-ACFE-D0959462EBB3}"/>
              </a:ext>
            </a:extLst>
          </p:cNvPr>
          <p:cNvSpPr txBox="1"/>
          <p:nvPr/>
        </p:nvSpPr>
        <p:spPr>
          <a:xfrm>
            <a:off x="211014" y="1237957"/>
            <a:ext cx="11760591" cy="183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CZYM RÓŻNI SIĘ SMUTEK DZIECKA OD DEPRESJI?</a:t>
            </a: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629303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2E41C7DD-4B92-4478-A5B5-B674E104FF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3697005"/>
              </p:ext>
            </p:extLst>
          </p:nvPr>
        </p:nvGraphicFramePr>
        <p:xfrm>
          <a:off x="787791" y="489826"/>
          <a:ext cx="10578906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6302">
                  <a:extLst>
                    <a:ext uri="{9D8B030D-6E8A-4147-A177-3AD203B41FA5}">
                      <a16:colId xmlns:a16="http://schemas.microsoft.com/office/drawing/2014/main" val="4130641457"/>
                    </a:ext>
                  </a:extLst>
                </a:gridCol>
                <a:gridCol w="3526302">
                  <a:extLst>
                    <a:ext uri="{9D8B030D-6E8A-4147-A177-3AD203B41FA5}">
                      <a16:colId xmlns:a16="http://schemas.microsoft.com/office/drawing/2014/main" val="568226112"/>
                    </a:ext>
                  </a:extLst>
                </a:gridCol>
                <a:gridCol w="3526302">
                  <a:extLst>
                    <a:ext uri="{9D8B030D-6E8A-4147-A177-3AD203B41FA5}">
                      <a16:colId xmlns:a16="http://schemas.microsoft.com/office/drawing/2014/main" val="2392099382"/>
                    </a:ext>
                  </a:extLst>
                </a:gridCol>
              </a:tblGrid>
              <a:tr h="365207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Cecha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Smutek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Depresja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4614025"/>
                  </a:ext>
                </a:extLst>
              </a:tr>
              <a:tr h="630358">
                <a:tc>
                  <a:txBody>
                    <a:bodyPr/>
                    <a:lstStyle/>
                    <a:p>
                      <a:pPr algn="just"/>
                      <a:r>
                        <a:rPr lang="pl-P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Nasilenie nastroju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Pojawia się złe samopoczucie, „chandra”, zniechęcenie.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Obecny silny smutek, głębokie przygnębienie.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2378847"/>
                  </a:ext>
                </a:extLst>
              </a:tr>
              <a:tr h="900511">
                <a:tc>
                  <a:txBody>
                    <a:bodyPr/>
                    <a:lstStyle/>
                    <a:p>
                      <a:pPr algn="just"/>
                      <a:r>
                        <a:rPr lang="pl-P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Czas trwania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Trwa krótko- kilka godzin do kilku dni. Po pewnym czasie przemija, nie nasila się, nie postępuje.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Obniżony nastrój trwa długi czas, od kilku tygodni do kilku miesięcy. Jest stały.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378020"/>
                  </a:ext>
                </a:extLst>
              </a:tr>
              <a:tr h="1170665">
                <a:tc>
                  <a:txBody>
                    <a:bodyPr/>
                    <a:lstStyle/>
                    <a:p>
                      <a:pPr algn="just"/>
                      <a:r>
                        <a:rPr lang="pl-P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Poczucie choroby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Nie ma poczucia, że jest chora, że jej coś dolega. Dzieci nie zastanawiają się nad tym, że to jest złożony problem.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 dziecka może pojawić się myśl, że coś jest z nim nie tak, że coś mu dolega.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9528473"/>
                  </a:ext>
                </a:extLst>
              </a:tr>
              <a:tr h="1170665">
                <a:tc>
                  <a:txBody>
                    <a:bodyPr/>
                    <a:lstStyle/>
                    <a:p>
                      <a:pPr algn="just"/>
                      <a:r>
                        <a:rPr lang="pl-P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Przyjemność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Pomimo smutku odczuwa przyjemność i satysfakcję.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Pojawia się brak radości z życia, zarówno pod względem małych przyjemności, jak i dużych dających satysfakcję.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3089960"/>
                  </a:ext>
                </a:extLst>
              </a:tr>
              <a:tr h="1380094">
                <a:tc>
                  <a:txBody>
                    <a:bodyPr/>
                    <a:lstStyle/>
                    <a:p>
                      <a:pPr algn="just"/>
                      <a:r>
                        <a:rPr lang="pl-P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Empatia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Przejściowe zniechęcenie. Może pojawić się brak sił, ale nie tak intensywny. Nie zaburza rytmu funkcjowania dziecka w ciągu dnia.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Permanentne zmęczenie mimo większej ilości snu i odpoczynku nie przemija. Brak siły na wykonywanie podstawowych czynności. Dziecko musi się „zmusić” do działania.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17543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5567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A7037BFA-503B-4C46-9ACE-2266872E49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163187"/>
              </p:ext>
            </p:extLst>
          </p:nvPr>
        </p:nvGraphicFramePr>
        <p:xfrm>
          <a:off x="599048" y="520505"/>
          <a:ext cx="10739511" cy="5538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8724">
                  <a:extLst>
                    <a:ext uri="{9D8B030D-6E8A-4147-A177-3AD203B41FA5}">
                      <a16:colId xmlns:a16="http://schemas.microsoft.com/office/drawing/2014/main" val="508841433"/>
                    </a:ext>
                  </a:extLst>
                </a:gridCol>
                <a:gridCol w="3685736">
                  <a:extLst>
                    <a:ext uri="{9D8B030D-6E8A-4147-A177-3AD203B41FA5}">
                      <a16:colId xmlns:a16="http://schemas.microsoft.com/office/drawing/2014/main" val="1074138578"/>
                    </a:ext>
                  </a:extLst>
                </a:gridCol>
                <a:gridCol w="4375051">
                  <a:extLst>
                    <a:ext uri="{9D8B030D-6E8A-4147-A177-3AD203B41FA5}">
                      <a16:colId xmlns:a16="http://schemas.microsoft.com/office/drawing/2014/main" val="4149619352"/>
                    </a:ext>
                  </a:extLst>
                </a:gridCol>
              </a:tblGrid>
              <a:tr h="337624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Cecha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Smutek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Depresja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4048508"/>
                  </a:ext>
                </a:extLst>
              </a:tr>
              <a:tr h="1591659">
                <a:tc>
                  <a:txBody>
                    <a:bodyPr/>
                    <a:lstStyle/>
                    <a:p>
                      <a:pPr algn="just"/>
                      <a:r>
                        <a:rPr lang="pl-P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Dezorganizacja aktywności życiowej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Dziecko wykonuje swoje obowiązki, mimo gorszego samopoczucia.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Wykonywanie codziennych obowiązków staje się bardzo trudne. Najdrobniejsza aktywność wymaga dużego trudu. Odkładane zadania piętrzą się i narastają.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7967918"/>
                  </a:ext>
                </a:extLst>
              </a:tr>
              <a:tr h="994787">
                <a:tc>
                  <a:txBody>
                    <a:bodyPr/>
                    <a:lstStyle/>
                    <a:p>
                      <a:pPr algn="just"/>
                      <a:r>
                        <a:rPr lang="pl-P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Dolegliwości bólowe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Nie występują.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Bóle głowy, bóle brzucha, innych części ciała. Bólu nie da się wytłumaczyć innym problemem.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3827064"/>
                  </a:ext>
                </a:extLst>
              </a:tr>
              <a:tr h="994787">
                <a:tc>
                  <a:txBody>
                    <a:bodyPr/>
                    <a:lstStyle/>
                    <a:p>
                      <a:pPr algn="just"/>
                      <a:r>
                        <a:rPr lang="pl-P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Sprawność intelektualna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Nie zmienia się.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Trudności w uczeniu się, w zapamiętywaniu, w koncentracji na zadaniu.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8697493"/>
                  </a:ext>
                </a:extLst>
              </a:tr>
              <a:tr h="1591659">
                <a:tc>
                  <a:txBody>
                    <a:bodyPr/>
                    <a:lstStyle/>
                    <a:p>
                      <a:pPr algn="just"/>
                      <a:r>
                        <a:rPr lang="pl-P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Apetyt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Nie zmienia się.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Utrata apetytu, brak ochoty nawet na ulubione dania. Tak jakby jedzenie straciło smak. Rzadko pojawia się objadanie </a:t>
                      </a:r>
                      <a:br>
                        <a:rPr lang="pl-P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pl-P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wzmożony apetyt.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80809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7630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35C498A-B820-432E-9853-3E786A394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69" y="681037"/>
            <a:ext cx="10861431" cy="1009651"/>
          </a:xfrm>
        </p:spPr>
        <p:txBody>
          <a:bodyPr>
            <a:normAutofit/>
          </a:bodyPr>
          <a:lstStyle/>
          <a:p>
            <a:pPr algn="ctr"/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Podsumowanie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F31EBD4-E61A-44BE-BF02-8041B7C979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69" y="1690688"/>
            <a:ext cx="10861431" cy="4486275"/>
          </a:xfrm>
        </p:spPr>
        <p:txBody>
          <a:bodyPr>
            <a:normAutofit fontScale="85000" lnSpcReduction="20000"/>
          </a:bodyPr>
          <a:lstStyle/>
          <a:p>
            <a:pPr marL="0" lv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Objawy, które mogą świadczyć, że dziecko ma ciężką depresję: </a:t>
            </a:r>
            <a:endParaRPr lang="pl-PL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pl-P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Długotrwa</a:t>
            </a:r>
            <a:r>
              <a:rPr lang="pl-PL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ła zmiana nastroju </a:t>
            </a:r>
            <a:r>
              <a:rPr lang="pl-PL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dziecko jest płaczliwe, ponure, smutne, marudne, lub rozdrażnione w ciągu przynajmniej kilku tygodni (minimum 2 tygodnie). Objawy występują przez większość część dnia, lub są stałe. </a:t>
            </a:r>
          </a:p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pl-P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Porzuca aktywności, które wcześniej sprawiały mu przyjemność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pl-PL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Wyraźne długotrwałe problemy ze snem i odpoczynkiem.</a:t>
            </a:r>
          </a:p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pl-PL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Wyraźna zmiana apetytu</a:t>
            </a:r>
            <a:r>
              <a:rPr lang="pl-PL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utrata wagi lub brak oczekiwanego przyrostu wagi.</a:t>
            </a:r>
          </a:p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pl-P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Zmiana w sposobie mówienia o sobie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„jestem głupi/a, leniwy/a”, „do niczego się nie nadaje”, „lepiej, żeby mnie nie było”.</a:t>
            </a:r>
          </a:p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pl-PL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Pogorszenie się ocen</a:t>
            </a:r>
            <a:r>
              <a:rPr lang="pl-PL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dziecko skarży się, że nauka i odrabianie zadań domowych jest zbyt trudne. </a:t>
            </a:r>
          </a:p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pl-P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Mówienie na temat choroby, śmierci, sa</a:t>
            </a:r>
            <a:r>
              <a:rPr lang="pl-PL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mobójstwa. </a:t>
            </a:r>
            <a:endParaRPr lang="pl-PL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756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C267EB-A80A-4EB1-957A-6F3695269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151" y="168813"/>
            <a:ext cx="11718387" cy="2045882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Obraz depresji </a:t>
            </a:r>
            <a:b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młodszego i starszego dziecka</a:t>
            </a:r>
            <a:br>
              <a:rPr lang="pl-PL" dirty="0"/>
            </a:br>
            <a:endParaRPr lang="pl-PL" dirty="0"/>
          </a:p>
        </p:txBody>
      </p:sp>
      <p:graphicFrame>
        <p:nvGraphicFramePr>
          <p:cNvPr id="6" name="Tabela 6">
            <a:extLst>
              <a:ext uri="{FF2B5EF4-FFF2-40B4-BE49-F238E27FC236}">
                <a16:creationId xmlns:a16="http://schemas.microsoft.com/office/drawing/2014/main" id="{90EE4957-BBAD-4DE1-B2CA-E2ABBFEDD6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6379901"/>
              </p:ext>
            </p:extLst>
          </p:nvPr>
        </p:nvGraphicFramePr>
        <p:xfrm>
          <a:off x="838200" y="1477107"/>
          <a:ext cx="10515600" cy="5015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864804117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1770996621"/>
                    </a:ext>
                  </a:extLst>
                </a:gridCol>
              </a:tblGrid>
              <a:tr h="455979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TOMEK, LAT 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KASIA, LAT 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2632050"/>
                  </a:ext>
                </a:extLst>
              </a:tr>
              <a:tr h="4559788">
                <a:tc>
                  <a:txBody>
                    <a:bodyPr/>
                    <a:lstStyle/>
                    <a:p>
                      <a:pPr algn="just"/>
                      <a:r>
                        <a:rPr lang="pl-P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Przez większość czasu sprawia wrażenie smutnego i przygnębionego. Często płacze lub jest na granicy płaczu i robi wszystko, żeby się nie rozpłakać. Na przerwach stara się nie uczestniczyć w zabawach z innymi dziećmi. Zapytany, czemu nie dołączy do reszty, mówi, że wszystko mu jedno, że nie podoba się mu żadna zabawa lub że go tu nudzi. W domu często kładzie się na swoim łóżku i niczym nie potrafi się zająć. Od kilku tygodni trudno go rozbudzić rano. Skarży się na bóle i zmęczenie, mówi, że jest chory. Z tego powodu w domu pojawiają się kłótnie, a do szkoły chłopiec dociera spóźniony lub nie dociera wcale.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Od kilu miesięcy stała się bardzo wybuchowa – nie słucha rodziców, kłóci się z matką, kilka razy uderzyła swoją młodszą siostrę. W szkole ma sporo nieobecności, które są nieusprawiedliwione. Raczej z nikim się nie przyjaźni, jest milcząca, jakby nieobecna, unika kontaktu wzrokowego, sama nie zagaduje, wszystko ją denerwuje. Rodzice i nauczyciele zaczęli podejrzewać, że sięga po alkohol albo dopalacze. Stanowczo nie chce, żeby ktoś z nią rozmawiał. Mówi, żeby się od niej odczepić, że nikt jej nie rozumie, że do niczego się nie nadaje i jest ciężarem dla innych. Ostatnio bardzo mało je, prawie nie pije, trudno jest jej zasnąć. Nic się jej nie chce, unika wysiłku.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56871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337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2F6D1FA-CFF6-4FD7-BC20-C5643E1C8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40677"/>
            <a:ext cx="10364451" cy="2074017"/>
          </a:xfrm>
        </p:spPr>
        <p:txBody>
          <a:bodyPr/>
          <a:lstStyle/>
          <a:p>
            <a:pPr algn="ctr"/>
            <a:r>
              <a:rPr lang="pl-PL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DEPRESJA jest POWAŻNĄ CHOROBĄ!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02F709A-D960-445D-BF40-73F53A2AC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56" y="1674055"/>
            <a:ext cx="11465169" cy="4712678"/>
          </a:xfrm>
        </p:spPr>
        <p:txBody>
          <a:bodyPr>
            <a:normAutofit/>
          </a:bodyPr>
          <a:lstStyle/>
          <a:p>
            <a:pPr algn="ctr"/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MOŻE ZAGRAŻAĆ ŻYCIU I PROWADZIĆ DO SAMOOKALECZEŃ/SAMOBÓJSTWA</a:t>
            </a:r>
          </a:p>
          <a:p>
            <a:pPr algn="ctr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WIĄŻE SIĘ Z WIĘKSZYM RYZYKIEM UZALEŻNIENIA OD ŚRODKÓW PSYCHOAKTYWNYCH</a:t>
            </a:r>
          </a:p>
          <a:p>
            <a:pPr algn="ctr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WPŁYWA NA SPOSÓB BUDOWANIA WIĘZI I UTRZYMYWANIA RELACJI Z INNYMI LUDŹMI</a:t>
            </a:r>
          </a:p>
          <a:p>
            <a:pPr algn="ctr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Postawa rodzica wobec choroby dziecka utrudnia lub wspiera proces leczenia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45829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EAE17E8-7E31-41BE-AD07-76D8B1779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6D0E13D8-4AE9-479A-9421-AC8D3217C4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Pismo odręczne 6">
                <a:extLst>
                  <a:ext uri="{FF2B5EF4-FFF2-40B4-BE49-F238E27FC236}">
                    <a16:creationId xmlns:a16="http://schemas.microsoft.com/office/drawing/2014/main" id="{5E3C1D4C-A613-4FAA-AA79-DDA09DF864D4}"/>
                  </a:ext>
                </a:extLst>
              </p14:cNvPr>
              <p14:cNvContentPartPr/>
              <p14:nvPr/>
            </p14:nvContentPartPr>
            <p14:xfrm>
              <a:off x="2658545" y="1814068"/>
              <a:ext cx="360" cy="360"/>
            </p14:xfrm>
          </p:contentPart>
        </mc:Choice>
        <mc:Fallback xmlns="">
          <p:pic>
            <p:nvPicPr>
              <p:cNvPr id="7" name="Pismo odręczne 6">
                <a:extLst>
                  <a:ext uri="{FF2B5EF4-FFF2-40B4-BE49-F238E27FC236}">
                    <a16:creationId xmlns:a16="http://schemas.microsoft.com/office/drawing/2014/main" id="{5E3C1D4C-A613-4FAA-AA79-DDA09DF864D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04905" y="1706428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Pismo odręczne 7">
                <a:extLst>
                  <a:ext uri="{FF2B5EF4-FFF2-40B4-BE49-F238E27FC236}">
                    <a16:creationId xmlns:a16="http://schemas.microsoft.com/office/drawing/2014/main" id="{2E1E8F4B-BF93-42FC-BDED-51F30DE8F3DE}"/>
                  </a:ext>
                </a:extLst>
              </p14:cNvPr>
              <p14:cNvContentPartPr/>
              <p14:nvPr/>
            </p14:nvContentPartPr>
            <p14:xfrm>
              <a:off x="2658545" y="1814068"/>
              <a:ext cx="360" cy="360"/>
            </p14:xfrm>
          </p:contentPart>
        </mc:Choice>
        <mc:Fallback xmlns="">
          <p:pic>
            <p:nvPicPr>
              <p:cNvPr id="8" name="Pismo odręczne 7">
                <a:extLst>
                  <a:ext uri="{FF2B5EF4-FFF2-40B4-BE49-F238E27FC236}">
                    <a16:creationId xmlns:a16="http://schemas.microsoft.com/office/drawing/2014/main" id="{2E1E8F4B-BF93-42FC-BDED-51F30DE8F3D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04905" y="1706428"/>
                <a:ext cx="10800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43926294"/>
      </p:ext>
    </p:extLst>
  </p:cSld>
  <p:clrMapOvr>
    <a:masterClrMapping/>
  </p:clrMapOvr>
</p:sld>
</file>

<file path=ppt/theme/theme1.xml><?xml version="1.0" encoding="utf-8"?>
<a:theme xmlns:a="http://schemas.openxmlformats.org/drawingml/2006/main" name="Kropla">
  <a:themeElements>
    <a:clrScheme name="Kropl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Kropl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ropl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TM04033925[[fn=Kropla]]</Template>
  <TotalTime>676</TotalTime>
  <Words>1366</Words>
  <Application>Microsoft Office PowerPoint</Application>
  <PresentationFormat>Panoramiczny</PresentationFormat>
  <Paragraphs>112</Paragraphs>
  <Slides>16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0" baseType="lpstr">
      <vt:lpstr>Arial</vt:lpstr>
      <vt:lpstr>Times New Roman</vt:lpstr>
      <vt:lpstr>Tw Cen MT</vt:lpstr>
      <vt:lpstr>Kropla</vt:lpstr>
      <vt:lpstr>Zdrowie psychiczne dzieci i młodzieży</vt:lpstr>
      <vt:lpstr>fAKTY</vt:lpstr>
      <vt:lpstr>Prezentacja programu PowerPoint</vt:lpstr>
      <vt:lpstr>Prezentacja programu PowerPoint</vt:lpstr>
      <vt:lpstr>Prezentacja programu PowerPoint</vt:lpstr>
      <vt:lpstr>Podsumowanie</vt:lpstr>
      <vt:lpstr>Obraz depresji  u młodszego i starszego dziecka </vt:lpstr>
      <vt:lpstr>DEPRESJA jest POWAŻNĄ CHOROBĄ!</vt:lpstr>
      <vt:lpstr>Prezentacja programu PowerPoint</vt:lpstr>
      <vt:lpstr>Jak reagować na objawy pogarszającego się nastroju? Postawa akceptacji w praktyce</vt:lpstr>
      <vt:lpstr>Gdy dziecko jest chore…..</vt:lpstr>
      <vt:lpstr>Prezentacja programu PowerPoint</vt:lpstr>
      <vt:lpstr>Gdzie szukać wsparcia i pomocy?  DIAGNOZA</vt:lpstr>
      <vt:lpstr>konsultacje</vt:lpstr>
      <vt:lpstr>Kontakt telefoniczny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PC</dc:creator>
  <cp:lastModifiedBy>PC</cp:lastModifiedBy>
  <cp:revision>20</cp:revision>
  <dcterms:created xsi:type="dcterms:W3CDTF">2021-11-20T16:06:25Z</dcterms:created>
  <dcterms:modified xsi:type="dcterms:W3CDTF">2021-11-24T08:42:59Z</dcterms:modified>
</cp:coreProperties>
</file>